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342" r:id="rId5"/>
    <p:sldId id="354" r:id="rId6"/>
    <p:sldId id="351" r:id="rId7"/>
    <p:sldId id="352" r:id="rId8"/>
    <p:sldId id="348" r:id="rId9"/>
    <p:sldId id="355" r:id="rId10"/>
    <p:sldId id="356" r:id="rId11"/>
    <p:sldId id="359" r:id="rId12"/>
    <p:sldId id="360" r:id="rId13"/>
    <p:sldId id="357" r:id="rId14"/>
    <p:sldId id="361" r:id="rId15"/>
    <p:sldId id="349" r:id="rId16"/>
    <p:sldId id="362" r:id="rId17"/>
    <p:sldId id="35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ai Sharma" initials="JS" lastIdx="1" clrIdx="0">
    <p:extLst>
      <p:ext uri="{19B8F6BF-5375-455C-9EA6-DF929625EA0E}">
        <p15:presenceInfo xmlns:p15="http://schemas.microsoft.com/office/powerpoint/2012/main" userId="0c09d41644ee46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5646"/>
  </p:normalViewPr>
  <p:slideViewPr>
    <p:cSldViewPr snapToGrid="0" snapToObjects="1" showGuides="1">
      <p:cViewPr varScale="1">
        <p:scale>
          <a:sx n="81" d="100"/>
          <a:sy n="81" d="100"/>
        </p:scale>
        <p:origin x="730"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471962007459095E-2"/>
          <c:y val="3.0214952412716371E-2"/>
          <c:w val="0.87253123169901869"/>
          <c:h val="0.68075675623419996"/>
        </c:manualLayout>
      </c:layout>
      <c:scatterChart>
        <c:scatterStyle val="smoothMarker"/>
        <c:varyColors val="0"/>
        <c:ser>
          <c:idx val="0"/>
          <c:order val="0"/>
          <c:tx>
            <c:strRef>
              <c:f>Sheet1!$B$1</c:f>
              <c:strCache>
                <c:ptCount val="1"/>
                <c:pt idx="0">
                  <c:v>Sample 1</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Sheet1!$B$2:$B$6</c:f>
              <c:numCache>
                <c:formatCode>General</c:formatCode>
                <c:ptCount val="5"/>
                <c:pt idx="0">
                  <c:v>32</c:v>
                </c:pt>
                <c:pt idx="1">
                  <c:v>8</c:v>
                </c:pt>
                <c:pt idx="2">
                  <c:v>28</c:v>
                </c:pt>
                <c:pt idx="3">
                  <c:v>12</c:v>
                </c:pt>
                <c:pt idx="4">
                  <c:v>20</c:v>
                </c:pt>
              </c:numCache>
            </c:numRef>
          </c:yVal>
          <c:smooth val="1"/>
          <c:extLst>
            <c:ext xmlns:c16="http://schemas.microsoft.com/office/drawing/2014/chart" uri="{C3380CC4-5D6E-409C-BE32-E72D297353CC}">
              <c16:uniqueId val="{00000000-F00E-DB4A-B198-3A8A8892F1D9}"/>
            </c:ext>
          </c:extLst>
        </c:ser>
        <c:ser>
          <c:idx val="1"/>
          <c:order val="1"/>
          <c:tx>
            <c:strRef>
              <c:f>Sheet1!$C$1</c:f>
              <c:strCache>
                <c:ptCount val="1"/>
                <c:pt idx="0">
                  <c:v>Sample 2</c:v>
                </c:pt>
              </c:strCache>
            </c:strRef>
          </c:tx>
          <c:spPr>
            <a:ln w="22225" cap="rnd">
              <a:solidFill>
                <a:schemeClr val="accent2"/>
              </a:solid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Sheet1!$C$2:$C$6</c:f>
              <c:numCache>
                <c:formatCode>General</c:formatCode>
                <c:ptCount val="5"/>
                <c:pt idx="0">
                  <c:v>12</c:v>
                </c:pt>
                <c:pt idx="1">
                  <c:v>22</c:v>
                </c:pt>
                <c:pt idx="2">
                  <c:v>12</c:v>
                </c:pt>
                <c:pt idx="3">
                  <c:v>21</c:v>
                </c:pt>
                <c:pt idx="4">
                  <c:v>22</c:v>
                </c:pt>
              </c:numCache>
            </c:numRef>
          </c:yVal>
          <c:smooth val="1"/>
          <c:extLst>
            <c:ext xmlns:c16="http://schemas.microsoft.com/office/drawing/2014/chart" uri="{C3380CC4-5D6E-409C-BE32-E72D297353CC}">
              <c16:uniqueId val="{00000001-F00E-DB4A-B198-3A8A8892F1D9}"/>
            </c:ext>
          </c:extLst>
        </c:ser>
        <c:ser>
          <c:idx val="2"/>
          <c:order val="2"/>
          <c:tx>
            <c:strRef>
              <c:f>Sheet1!$D$1</c:f>
              <c:strCache>
                <c:ptCount val="1"/>
                <c:pt idx="0">
                  <c:v>Sample 3</c:v>
                </c:pt>
              </c:strCache>
            </c:strRef>
          </c:tx>
          <c:spPr>
            <a:ln w="22225" cap="rnd">
              <a:solidFill>
                <a:schemeClr val="accent3"/>
              </a:solidFill>
            </a:ln>
            <a:effectLst>
              <a:glow rad="139700">
                <a:schemeClr val="accent3">
                  <a:satMod val="175000"/>
                  <a:alpha val="14000"/>
                </a:schemeClr>
              </a:glow>
            </a:effectLst>
          </c:spPr>
          <c:marker>
            <c:symbol val="circle"/>
            <c:size val="3"/>
            <c:spPr>
              <a:solidFill>
                <a:schemeClr val="accent3">
                  <a:lumMod val="60000"/>
                  <a:lumOff val="40000"/>
                </a:schemeClr>
              </a:solidFill>
              <a:ln>
                <a:noFill/>
              </a:ln>
              <a:effectLst>
                <a:glow rad="63500">
                  <a:schemeClr val="accent3">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Sheet1!$D$2:$D$6</c:f>
              <c:numCache>
                <c:formatCode>General</c:formatCode>
                <c:ptCount val="5"/>
                <c:pt idx="0">
                  <c:v>9</c:v>
                </c:pt>
                <c:pt idx="1">
                  <c:v>20</c:v>
                </c:pt>
                <c:pt idx="2">
                  <c:v>16</c:v>
                </c:pt>
                <c:pt idx="3">
                  <c:v>12</c:v>
                </c:pt>
                <c:pt idx="4">
                  <c:v>2</c:v>
                </c:pt>
              </c:numCache>
            </c:numRef>
          </c:yVal>
          <c:smooth val="1"/>
          <c:extLst>
            <c:ext xmlns:c16="http://schemas.microsoft.com/office/drawing/2014/chart" uri="{C3380CC4-5D6E-409C-BE32-E72D297353CC}">
              <c16:uniqueId val="{00000002-F00E-DB4A-B198-3A8A8892F1D9}"/>
            </c:ext>
          </c:extLst>
        </c:ser>
        <c:ser>
          <c:idx val="3"/>
          <c:order val="3"/>
          <c:tx>
            <c:strRef>
              <c:f>Sheet1!$E$1</c:f>
              <c:strCache>
                <c:ptCount val="1"/>
                <c:pt idx="0">
                  <c:v>Sample 4</c:v>
                </c:pt>
              </c:strCache>
            </c:strRef>
          </c:tx>
          <c:spPr>
            <a:ln w="22225" cap="rnd">
              <a:solidFill>
                <a:schemeClr val="accent4"/>
              </a:solidFill>
            </a:ln>
            <a:effectLst>
              <a:glow rad="139700">
                <a:schemeClr val="accent4">
                  <a:satMod val="175000"/>
                  <a:alpha val="14000"/>
                </a:schemeClr>
              </a:glow>
            </a:effectLst>
          </c:spPr>
          <c:marker>
            <c:symbol val="circle"/>
            <c:size val="3"/>
            <c:spPr>
              <a:solidFill>
                <a:schemeClr val="accent4">
                  <a:lumMod val="60000"/>
                  <a:lumOff val="40000"/>
                </a:schemeClr>
              </a:solidFill>
              <a:ln>
                <a:noFill/>
              </a:ln>
              <a:effectLst>
                <a:glow rad="63500">
                  <a:schemeClr val="accent4">
                    <a:satMod val="175000"/>
                    <a:alpha val="25000"/>
                  </a:schemeClr>
                </a:glow>
              </a:effectLst>
            </c:spPr>
          </c:marker>
          <c:xVal>
            <c:numRef>
              <c:f>Sheet1!$A$2:$A$6</c:f>
              <c:numCache>
                <c:formatCode>General</c:formatCode>
                <c:ptCount val="5"/>
                <c:pt idx="0">
                  <c:v>60</c:v>
                </c:pt>
                <c:pt idx="1">
                  <c:v>120</c:v>
                </c:pt>
                <c:pt idx="2">
                  <c:v>180</c:v>
                </c:pt>
                <c:pt idx="3">
                  <c:v>240</c:v>
                </c:pt>
                <c:pt idx="4">
                  <c:v>300</c:v>
                </c:pt>
              </c:numCache>
            </c:numRef>
          </c:xVal>
          <c:yVal>
            <c:numRef>
              <c:f>Sheet1!$E$2:$E$6</c:f>
              <c:numCache>
                <c:formatCode>General</c:formatCode>
                <c:ptCount val="5"/>
                <c:pt idx="0">
                  <c:v>30</c:v>
                </c:pt>
                <c:pt idx="1">
                  <c:v>22</c:v>
                </c:pt>
                <c:pt idx="2">
                  <c:v>26</c:v>
                </c:pt>
                <c:pt idx="3">
                  <c:v>21</c:v>
                </c:pt>
                <c:pt idx="4">
                  <c:v>34</c:v>
                </c:pt>
              </c:numCache>
            </c:numRef>
          </c:yVal>
          <c:smooth val="1"/>
          <c:extLst>
            <c:ext xmlns:c16="http://schemas.microsoft.com/office/drawing/2014/chart" uri="{C3380CC4-5D6E-409C-BE32-E72D297353CC}">
              <c16:uniqueId val="{00000004-F00E-DB4A-B198-3A8A8892F1D9}"/>
            </c:ext>
          </c:extLst>
        </c:ser>
        <c:dLbls>
          <c:showLegendKey val="0"/>
          <c:showVal val="0"/>
          <c:showCatName val="0"/>
          <c:showSerName val="0"/>
          <c:showPercent val="0"/>
          <c:showBubbleSize val="0"/>
        </c:dLbls>
        <c:axId val="1983904911"/>
        <c:axId val="1700770048"/>
      </c:scatterChart>
      <c:valAx>
        <c:axId val="1983904911"/>
        <c:scaling>
          <c:orientation val="minMax"/>
        </c:scaling>
        <c:delete val="0"/>
        <c:axPos val="b"/>
        <c:majorGridlines>
          <c:spPr>
            <a:ln w="9525" cap="flat" cmpd="sng" algn="ctr">
              <a:solidFill>
                <a:schemeClr val="bg1"/>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crossAx val="1700770048"/>
        <c:crosses val="autoZero"/>
        <c:crossBetween val="midCat"/>
      </c:valAx>
      <c:valAx>
        <c:axId val="1700770048"/>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crossAx val="1983904911"/>
        <c:crosses val="autoZero"/>
        <c:crossBetween val="midCat"/>
      </c:valAx>
      <c:spPr>
        <a:noFill/>
        <a:ln>
          <a:noFill/>
        </a:ln>
        <a:effectLst/>
      </c:spPr>
    </c:plotArea>
    <c:legend>
      <c:legendPos val="t"/>
      <c:layout>
        <c:manualLayout>
          <c:xMode val="edge"/>
          <c:yMode val="edge"/>
          <c:x val="0.30423669940986375"/>
          <c:y val="0.87906691221608346"/>
          <c:w val="0.42871974336541263"/>
          <c:h val="4.990859567968367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5.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0.94847</cdr:y>
    </cdr:to>
    <cdr:pic>
      <cdr:nvPicPr>
        <cdr:cNvPr id="3" name="Picture 2">
          <a:extLst xmlns:a="http://schemas.openxmlformats.org/drawingml/2006/main">
            <a:ext uri="{FF2B5EF4-FFF2-40B4-BE49-F238E27FC236}">
              <a16:creationId xmlns:a16="http://schemas.microsoft.com/office/drawing/2014/main" id="{5C3CB68D-CAC9-0EE5-C0BB-3E5B1B8B124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9427"/>
          <a:ext cx="11104776" cy="4908569"/>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12/17/2023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sz="4400" dirty="0"/>
              <a:t>IOT-Based Home Design</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endParaRPr lang="en-US" sz="1200" dirty="0"/>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22DE9-E2FF-F172-662A-64834AD59F4D}"/>
              </a:ext>
            </a:extLst>
          </p:cNvPr>
          <p:cNvSpPr>
            <a:spLocks noGrp="1"/>
          </p:cNvSpPr>
          <p:nvPr>
            <p:ph type="title"/>
          </p:nvPr>
        </p:nvSpPr>
        <p:spPr/>
        <p:txBody>
          <a:bodyPr/>
          <a:lstStyle/>
          <a:p>
            <a:r>
              <a:rPr lang="en-US" sz="4000" dirty="0"/>
              <a:t>Objective Of The Project</a:t>
            </a:r>
            <a:endParaRPr lang="en-IN" sz="4000" dirty="0"/>
          </a:p>
        </p:txBody>
      </p:sp>
      <p:sp>
        <p:nvSpPr>
          <p:cNvPr id="3" name="Text Placeholder 2">
            <a:extLst>
              <a:ext uri="{FF2B5EF4-FFF2-40B4-BE49-F238E27FC236}">
                <a16:creationId xmlns:a16="http://schemas.microsoft.com/office/drawing/2014/main" id="{157F7089-36DB-860E-C469-5519DD96C4E9}"/>
              </a:ext>
            </a:extLst>
          </p:cNvPr>
          <p:cNvSpPr>
            <a:spLocks noGrp="1"/>
          </p:cNvSpPr>
          <p:nvPr>
            <p:ph type="body" sz="quarter" idx="30"/>
          </p:nvPr>
        </p:nvSpPr>
        <p:spPr/>
        <p:txBody>
          <a:bodyPr/>
          <a:lstStyle/>
          <a:p>
            <a:pPr marL="342900" indent="-342900">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Mangal" panose="02040503050203030202" pitchFamily="18" charset="0"/>
              </a:rPr>
              <a:t>Design of an independent HAS</a:t>
            </a:r>
            <a:endParaRPr lang="en-IN" sz="2400" dirty="0"/>
          </a:p>
        </p:txBody>
      </p:sp>
      <p:sp>
        <p:nvSpPr>
          <p:cNvPr id="4" name="Text Placeholder 3">
            <a:extLst>
              <a:ext uri="{FF2B5EF4-FFF2-40B4-BE49-F238E27FC236}">
                <a16:creationId xmlns:a16="http://schemas.microsoft.com/office/drawing/2014/main" id="{43CD0865-CF53-8175-FAAA-E880A68F3413}"/>
              </a:ext>
            </a:extLst>
          </p:cNvPr>
          <p:cNvSpPr>
            <a:spLocks noGrp="1"/>
          </p:cNvSpPr>
          <p:nvPr>
            <p:ph type="body" sz="quarter" idx="28"/>
          </p:nvPr>
        </p:nvSpPr>
        <p:spPr/>
        <p:txBody>
          <a:bodyPr/>
          <a:lstStyle/>
          <a:p>
            <a:pPr>
              <a:lnSpc>
                <a:spcPct val="107000"/>
              </a:lnSpc>
              <a:spcAft>
                <a:spcPts val="800"/>
              </a:spcAft>
              <a:buFont typeface="Wingdings" panose="05000000000000000000" pitchFamily="2" charset="2"/>
              <a:buChar char="q"/>
            </a:pPr>
            <a:r>
              <a:rPr lang="en-IN" sz="1800" kern="100" dirty="0">
                <a:effectLst/>
                <a:latin typeface="Calibri" panose="020F0502020204030204" pitchFamily="34" charset="0"/>
                <a:ea typeface="Calibri" panose="020F0502020204030204" pitchFamily="34" charset="0"/>
                <a:cs typeface="Mangal" panose="02040503050203030202" pitchFamily="18" charset="0"/>
              </a:rPr>
              <a:t>To formulate the design of an interconnected network of home appliance to be integrated into the HAS. The objective to account for every appliance and its control to be automated and integrated into the network further formulated into the HAS(House Automation System).</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Mangal" panose="02040503050203030202" pitchFamily="18" charset="0"/>
              </a:rPr>
              <a:t> </a:t>
            </a:r>
          </a:p>
          <a:p>
            <a:endParaRPr lang="en-IN" dirty="0"/>
          </a:p>
        </p:txBody>
      </p:sp>
      <p:sp>
        <p:nvSpPr>
          <p:cNvPr id="6" name="Slide Number Placeholder 5">
            <a:extLst>
              <a:ext uri="{FF2B5EF4-FFF2-40B4-BE49-F238E27FC236}">
                <a16:creationId xmlns:a16="http://schemas.microsoft.com/office/drawing/2014/main" id="{C28D895B-37A7-BD13-CC19-787732CD61B2}"/>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265935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DFB59-DEDE-78D2-1686-FEC1322A7BDF}"/>
              </a:ext>
            </a:extLst>
          </p:cNvPr>
          <p:cNvSpPr>
            <a:spLocks noGrp="1"/>
          </p:cNvSpPr>
          <p:nvPr>
            <p:ph type="title"/>
          </p:nvPr>
        </p:nvSpPr>
        <p:spPr>
          <a:xfrm>
            <a:off x="835370" y="314971"/>
            <a:ext cx="10681247" cy="658812"/>
          </a:xfrm>
        </p:spPr>
        <p:txBody>
          <a:bodyPr anchor="t"/>
          <a:lstStyle/>
          <a:p>
            <a:pPr marL="285750" indent="-285750" algn="l">
              <a:buFont typeface="Arial" panose="020B0604020202020204" pitchFamily="34" charset="0"/>
              <a:buChar char="•"/>
            </a:pPr>
            <a:r>
              <a:rPr lang="en-IN" sz="2800" dirty="0">
                <a:effectLst/>
                <a:latin typeface="Calibri" panose="020F0502020204030204" pitchFamily="34" charset="0"/>
                <a:ea typeface="Calibri" panose="020F0502020204030204" pitchFamily="34" charset="0"/>
                <a:cs typeface="Mangal" panose="02040503050203030202" pitchFamily="18" charset="0"/>
              </a:rPr>
              <a:t>Wireless control of home appliances (Switch and Voice mode): </a:t>
            </a:r>
            <a:endParaRPr lang="en-IN" sz="2800" dirty="0"/>
          </a:p>
        </p:txBody>
      </p:sp>
      <p:sp>
        <p:nvSpPr>
          <p:cNvPr id="8" name="Slide Number Placeholder 7">
            <a:extLst>
              <a:ext uri="{FF2B5EF4-FFF2-40B4-BE49-F238E27FC236}">
                <a16:creationId xmlns:a16="http://schemas.microsoft.com/office/drawing/2014/main" id="{2394544E-08DE-2B24-0000-073C434AA3DC}"/>
              </a:ext>
            </a:extLst>
          </p:cNvPr>
          <p:cNvSpPr>
            <a:spLocks noGrp="1"/>
          </p:cNvSpPr>
          <p:nvPr>
            <p:ph type="sldNum" sz="quarter" idx="12"/>
          </p:nvPr>
        </p:nvSpPr>
        <p:spPr>
          <a:xfrm>
            <a:off x="9097759" y="6226198"/>
            <a:ext cx="2786412" cy="365125"/>
          </a:xfrm>
        </p:spPr>
        <p:txBody>
          <a:bodyPr/>
          <a:lstStyle/>
          <a:p>
            <a:fld id="{FE024F78-56A6-7740-B68D-8D4D026EDF3F}" type="slidenum">
              <a:rPr lang="en-US" smtClean="0"/>
              <a:pPr/>
              <a:t>11</a:t>
            </a:fld>
            <a:endParaRPr lang="en-US" dirty="0"/>
          </a:p>
        </p:txBody>
      </p:sp>
      <p:sp>
        <p:nvSpPr>
          <p:cNvPr id="3" name="TextBox 2">
            <a:extLst>
              <a:ext uri="{FF2B5EF4-FFF2-40B4-BE49-F238E27FC236}">
                <a16:creationId xmlns:a16="http://schemas.microsoft.com/office/drawing/2014/main" id="{C3CA4FC2-9D23-BE60-0722-69A2FD4AF1E4}"/>
              </a:ext>
            </a:extLst>
          </p:cNvPr>
          <p:cNvSpPr txBox="1"/>
          <p:nvPr/>
        </p:nvSpPr>
        <p:spPr>
          <a:xfrm>
            <a:off x="835370" y="1094014"/>
            <a:ext cx="10360587" cy="707886"/>
          </a:xfrm>
          <a:prstGeom prst="rect">
            <a:avLst/>
          </a:prstGeom>
          <a:noFill/>
        </p:spPr>
        <p:txBody>
          <a:bodyPr wrap="square" rtlCol="0">
            <a:spAutoFit/>
          </a:bodyPr>
          <a:lstStyle/>
          <a:p>
            <a:r>
              <a:rPr lang="en-US" sz="2000" dirty="0">
                <a:solidFill>
                  <a:schemeClr val="bg1"/>
                </a:solidFill>
              </a:rPr>
              <a:t>To develop the application that would include features of switch and/or voice modes to control the applications.</a:t>
            </a:r>
            <a:endParaRPr lang="en-IN" sz="2000" dirty="0">
              <a:solidFill>
                <a:schemeClr val="bg1"/>
              </a:solidFill>
            </a:endParaRPr>
          </a:p>
        </p:txBody>
      </p:sp>
      <p:sp>
        <p:nvSpPr>
          <p:cNvPr id="4" name="TextBox 3">
            <a:extLst>
              <a:ext uri="{FF2B5EF4-FFF2-40B4-BE49-F238E27FC236}">
                <a16:creationId xmlns:a16="http://schemas.microsoft.com/office/drawing/2014/main" id="{B3737545-0B3E-3278-C294-3968A561F458}"/>
              </a:ext>
            </a:extLst>
          </p:cNvPr>
          <p:cNvSpPr txBox="1"/>
          <p:nvPr/>
        </p:nvSpPr>
        <p:spPr>
          <a:xfrm>
            <a:off x="685198" y="1959429"/>
            <a:ext cx="9683445" cy="461665"/>
          </a:xfrm>
          <a:prstGeom prst="rect">
            <a:avLst/>
          </a:prstGeom>
          <a:noFill/>
        </p:spPr>
        <p:txBody>
          <a:bodyPr wrap="square" rtlCol="0">
            <a:spAutoFit/>
          </a:bodyPr>
          <a:lstStyle/>
          <a:p>
            <a:pPr marL="457200" indent="-457200">
              <a:buFont typeface="Arial" panose="020B0604020202020204" pitchFamily="34" charset="0"/>
              <a:buChar char="•"/>
            </a:pPr>
            <a:r>
              <a:rPr lang="en-IN" sz="2400" dirty="0">
                <a:solidFill>
                  <a:schemeClr val="bg1"/>
                </a:solidFill>
              </a:rPr>
              <a:t>Monitoring status of appliances:</a:t>
            </a:r>
          </a:p>
        </p:txBody>
      </p:sp>
      <p:sp>
        <p:nvSpPr>
          <p:cNvPr id="5" name="TextBox 4">
            <a:extLst>
              <a:ext uri="{FF2B5EF4-FFF2-40B4-BE49-F238E27FC236}">
                <a16:creationId xmlns:a16="http://schemas.microsoft.com/office/drawing/2014/main" id="{12D83350-E3AA-2C94-9D6A-44D4B3DA8540}"/>
              </a:ext>
            </a:extLst>
          </p:cNvPr>
          <p:cNvSpPr txBox="1"/>
          <p:nvPr/>
        </p:nvSpPr>
        <p:spPr>
          <a:xfrm>
            <a:off x="835370" y="2726871"/>
            <a:ext cx="9533273" cy="707886"/>
          </a:xfrm>
          <a:prstGeom prst="rect">
            <a:avLst/>
          </a:prstGeom>
          <a:noFill/>
        </p:spPr>
        <p:txBody>
          <a:bodyPr wrap="square" rtlCol="0">
            <a:spAutoFit/>
          </a:bodyPr>
          <a:lstStyle/>
          <a:p>
            <a:r>
              <a:rPr lang="en-US" sz="2000" dirty="0">
                <a:solidFill>
                  <a:schemeClr val="bg1"/>
                </a:solidFill>
              </a:rPr>
              <a:t>Being able to view the status of home appliances on the application, in order have a better HAS</a:t>
            </a:r>
            <a:endParaRPr lang="en-IN" sz="2000" dirty="0">
              <a:solidFill>
                <a:schemeClr val="bg1"/>
              </a:solidFill>
            </a:endParaRPr>
          </a:p>
        </p:txBody>
      </p:sp>
      <p:sp>
        <p:nvSpPr>
          <p:cNvPr id="6" name="TextBox 5">
            <a:extLst>
              <a:ext uri="{FF2B5EF4-FFF2-40B4-BE49-F238E27FC236}">
                <a16:creationId xmlns:a16="http://schemas.microsoft.com/office/drawing/2014/main" id="{116DB8A4-593D-52D7-F295-1253E9AD3904}"/>
              </a:ext>
            </a:extLst>
          </p:cNvPr>
          <p:cNvSpPr txBox="1"/>
          <p:nvPr/>
        </p:nvSpPr>
        <p:spPr>
          <a:xfrm>
            <a:off x="760283" y="3793241"/>
            <a:ext cx="953327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Controlled by any device capable of Wi-Fi (Android, iOS, PC):</a:t>
            </a:r>
            <a:endParaRPr lang="en-IN" sz="2400" dirty="0">
              <a:solidFill>
                <a:schemeClr val="bg1"/>
              </a:solidFill>
            </a:endParaRPr>
          </a:p>
        </p:txBody>
      </p:sp>
      <p:sp>
        <p:nvSpPr>
          <p:cNvPr id="9" name="TextBox 8">
            <a:extLst>
              <a:ext uri="{FF2B5EF4-FFF2-40B4-BE49-F238E27FC236}">
                <a16:creationId xmlns:a16="http://schemas.microsoft.com/office/drawing/2014/main" id="{C8446B6A-C258-E09C-6DB3-4E79AC93C4F3}"/>
              </a:ext>
            </a:extLst>
          </p:cNvPr>
          <p:cNvSpPr txBox="1"/>
          <p:nvPr/>
        </p:nvSpPr>
        <p:spPr>
          <a:xfrm>
            <a:off x="835370" y="4457700"/>
            <a:ext cx="9533273" cy="707886"/>
          </a:xfrm>
          <a:prstGeom prst="rect">
            <a:avLst/>
          </a:prstGeom>
          <a:noFill/>
        </p:spPr>
        <p:txBody>
          <a:bodyPr wrap="square" rtlCol="0">
            <a:spAutoFit/>
          </a:bodyPr>
          <a:lstStyle/>
          <a:p>
            <a:r>
              <a:rPr lang="en-US" sz="2000" dirty="0">
                <a:solidFill>
                  <a:schemeClr val="bg1"/>
                </a:solidFill>
              </a:rPr>
              <a:t>To achieve flexibility in control of the home appliances, and device capable of Wi-Fi connectivity will be able to obtain a secure control on the HAS</a:t>
            </a:r>
            <a:endParaRPr lang="en-IN" sz="2000" dirty="0">
              <a:solidFill>
                <a:schemeClr val="bg1"/>
              </a:solidFill>
            </a:endParaRPr>
          </a:p>
        </p:txBody>
      </p:sp>
    </p:spTree>
    <p:extLst>
      <p:ext uri="{BB962C8B-B14F-4D97-AF65-F5344CB8AC3E}">
        <p14:creationId xmlns:p14="http://schemas.microsoft.com/office/powerpoint/2010/main" val="58618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descr="Line chart">
            <a:extLst>
              <a:ext uri="{FF2B5EF4-FFF2-40B4-BE49-F238E27FC236}">
                <a16:creationId xmlns:a16="http://schemas.microsoft.com/office/drawing/2014/main" id="{6EF5FA41-5E83-C956-88EC-E708C9C47D7E}"/>
              </a:ext>
            </a:extLst>
          </p:cNvPr>
          <p:cNvGraphicFramePr>
            <a:graphicFrameLocks noGrp="1"/>
          </p:cNvGraphicFramePr>
          <p:nvPr>
            <p:ph sz="quarter" idx="25"/>
            <p:extLst>
              <p:ext uri="{D42A27DB-BD31-4B8C-83A1-F6EECF244321}">
                <p14:modId xmlns:p14="http://schemas.microsoft.com/office/powerpoint/2010/main" val="2749802128"/>
              </p:ext>
            </p:extLst>
          </p:nvPr>
        </p:nvGraphicFramePr>
        <p:xfrm>
          <a:off x="461913" y="1682750"/>
          <a:ext cx="11104776" cy="517525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dirty="0"/>
              <a:t>Implementation of Project</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a:lstStyle/>
          <a:p>
            <a:r>
              <a:rPr lang="en-US" dirty="0"/>
              <a:t>Scientific findings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125063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AE6DF-E4EB-C951-98A7-616C0BE4AC56}"/>
              </a:ext>
            </a:extLst>
          </p:cNvPr>
          <p:cNvSpPr>
            <a:spLocks noGrp="1"/>
          </p:cNvSpPr>
          <p:nvPr>
            <p:ph sz="quarter" idx="24"/>
          </p:nvPr>
        </p:nvSpPr>
        <p:spPr/>
        <p:txBody>
          <a:bodyPr/>
          <a:lstStyle/>
          <a:p>
            <a:pPr algn="l"/>
            <a:r>
              <a:rPr lang="en-US" dirty="0">
                <a:solidFill>
                  <a:schemeClr val="tx1">
                    <a:lumMod val="75000"/>
                    <a:lumOff val="25000"/>
                  </a:schemeClr>
                </a:solidFill>
              </a:rPr>
              <a:t>The IoT Device market has undergone radical changes in only a few short years. Starting with disparate devices and no ecosystems to speak of , the market has grown to encompass enterprise players working together to create ecosystem, tailored for mobile technology , which allow </a:t>
            </a:r>
            <a:r>
              <a:rPr lang="en-US" dirty="0" err="1">
                <a:solidFill>
                  <a:schemeClr val="tx1">
                    <a:lumMod val="75000"/>
                    <a:lumOff val="25000"/>
                  </a:schemeClr>
                </a:solidFill>
              </a:rPr>
              <a:t>Iot</a:t>
            </a:r>
            <a:r>
              <a:rPr lang="en-US" dirty="0">
                <a:solidFill>
                  <a:schemeClr val="tx1">
                    <a:lumMod val="75000"/>
                    <a:lumOff val="25000"/>
                  </a:schemeClr>
                </a:solidFill>
              </a:rPr>
              <a:t> devices to become interconnected.</a:t>
            </a:r>
          </a:p>
          <a:p>
            <a:pPr algn="l"/>
            <a:endParaRPr lang="en-US" dirty="0">
              <a:solidFill>
                <a:schemeClr val="tx1">
                  <a:lumMod val="75000"/>
                  <a:lumOff val="25000"/>
                </a:schemeClr>
              </a:solidFill>
            </a:endParaRPr>
          </a:p>
          <a:p>
            <a:pPr algn="l"/>
            <a:r>
              <a:rPr lang="en-US" dirty="0">
                <a:solidFill>
                  <a:schemeClr val="tx1">
                    <a:lumMod val="75000"/>
                    <a:lumOff val="25000"/>
                  </a:schemeClr>
                </a:solidFill>
              </a:rPr>
              <a:t>Automation of the home may have once seemed like a peculiar and unlikely concept ,but as our devices become smarter and more investment is poured into the development of </a:t>
            </a:r>
            <a:r>
              <a:rPr lang="en-US" dirty="0" err="1">
                <a:solidFill>
                  <a:schemeClr val="tx1">
                    <a:lumMod val="75000"/>
                    <a:lumOff val="25000"/>
                  </a:schemeClr>
                </a:solidFill>
              </a:rPr>
              <a:t>iot</a:t>
            </a:r>
            <a:r>
              <a:rPr lang="en-US" dirty="0">
                <a:solidFill>
                  <a:schemeClr val="tx1">
                    <a:lumMod val="75000"/>
                    <a:lumOff val="25000"/>
                  </a:schemeClr>
                </a:solidFill>
              </a:rPr>
              <a:t> consumer products, we are likely to see increased competition on further innovation in the field</a:t>
            </a:r>
            <a:r>
              <a:rPr lang="en-US" dirty="0"/>
              <a:t>.</a:t>
            </a:r>
          </a:p>
          <a:p>
            <a:pPr algn="l"/>
            <a:endParaRPr lang="en-IN" dirty="0"/>
          </a:p>
        </p:txBody>
      </p:sp>
      <p:sp>
        <p:nvSpPr>
          <p:cNvPr id="3" name="Title 2">
            <a:extLst>
              <a:ext uri="{FF2B5EF4-FFF2-40B4-BE49-F238E27FC236}">
                <a16:creationId xmlns:a16="http://schemas.microsoft.com/office/drawing/2014/main" id="{5D54C759-DE30-9F9A-68AC-39FF9D79EFD1}"/>
              </a:ext>
            </a:extLst>
          </p:cNvPr>
          <p:cNvSpPr>
            <a:spLocks noGrp="1"/>
          </p:cNvSpPr>
          <p:nvPr>
            <p:ph type="title"/>
          </p:nvPr>
        </p:nvSpPr>
        <p:spPr/>
        <p:txBody>
          <a:bodyPr/>
          <a:lstStyle/>
          <a:p>
            <a:r>
              <a:rPr lang="en-US" dirty="0"/>
              <a:t>CONCLUSION</a:t>
            </a:r>
            <a:endParaRPr lang="en-IN" dirty="0"/>
          </a:p>
        </p:txBody>
      </p:sp>
      <p:sp>
        <p:nvSpPr>
          <p:cNvPr id="4" name="Footer Placeholder 3">
            <a:extLst>
              <a:ext uri="{FF2B5EF4-FFF2-40B4-BE49-F238E27FC236}">
                <a16:creationId xmlns:a16="http://schemas.microsoft.com/office/drawing/2014/main" id="{D396DDE1-54BC-5F52-7B05-D04D4F7BBB6D}"/>
              </a:ext>
            </a:extLst>
          </p:cNvPr>
          <p:cNvSpPr>
            <a:spLocks noGrp="1"/>
          </p:cNvSpPr>
          <p:nvPr>
            <p:ph type="ftr" sz="quarter" idx="11"/>
          </p:nvPr>
        </p:nvSpPr>
        <p:spPr/>
        <p:txBody>
          <a:bodyPr/>
          <a:lstStyle/>
          <a:p>
            <a:r>
              <a:rPr lang="en-US"/>
              <a:t>Scientific findings</a:t>
            </a:r>
            <a:endParaRPr lang="en-US" dirty="0"/>
          </a:p>
        </p:txBody>
      </p:sp>
      <p:sp>
        <p:nvSpPr>
          <p:cNvPr id="5" name="Slide Number Placeholder 4">
            <a:extLst>
              <a:ext uri="{FF2B5EF4-FFF2-40B4-BE49-F238E27FC236}">
                <a16:creationId xmlns:a16="http://schemas.microsoft.com/office/drawing/2014/main" id="{0E955174-FA72-1C92-648C-AB97FF348510}"/>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10806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r>
              <a:rPr lang="en-US" dirty="0"/>
              <a:t>    </a:t>
            </a:r>
            <a:r>
              <a:rPr lang="en-US" dirty="0" err="1"/>
              <a:t>Aarohi</a:t>
            </a:r>
            <a:r>
              <a:rPr lang="en-US" dirty="0"/>
              <a:t> </a:t>
            </a:r>
            <a:r>
              <a:rPr lang="en-US" dirty="0" err="1"/>
              <a:t>Maddhesiya</a:t>
            </a:r>
            <a:endParaRPr lang="en-US" dirty="0"/>
          </a:p>
          <a:p>
            <a:r>
              <a:rPr lang="en-US" dirty="0"/>
              <a:t>    Mani Sharma</a:t>
            </a:r>
          </a:p>
          <a:p>
            <a:r>
              <a:rPr lang="en-US" dirty="0"/>
              <a:t>    Sneha Kumari</a:t>
            </a:r>
          </a:p>
          <a:p>
            <a:r>
              <a:rPr lang="en-US" dirty="0"/>
              <a:t>    Aman Kumar</a:t>
            </a:r>
          </a:p>
          <a:p>
            <a:r>
              <a:rPr lang="en-US" dirty="0"/>
              <a:t>    Vansh Jain</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Tree>
    <p:extLst>
      <p:ext uri="{BB962C8B-B14F-4D97-AF65-F5344CB8AC3E}">
        <p14:creationId xmlns:p14="http://schemas.microsoft.com/office/powerpoint/2010/main" val="7900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300BE-094E-1279-B4A7-0947FB9E60E9}"/>
              </a:ext>
            </a:extLst>
          </p:cNvPr>
          <p:cNvSpPr>
            <a:spLocks noGrp="1"/>
          </p:cNvSpPr>
          <p:nvPr>
            <p:ph type="title"/>
          </p:nvPr>
        </p:nvSpPr>
        <p:spPr/>
        <p:txBody>
          <a:bodyPr/>
          <a:lstStyle/>
          <a:p>
            <a:r>
              <a:rPr lang="en-US" dirty="0"/>
              <a:t>Table Of Content</a:t>
            </a:r>
            <a:endParaRPr lang="en-IN" dirty="0"/>
          </a:p>
        </p:txBody>
      </p:sp>
      <p:sp>
        <p:nvSpPr>
          <p:cNvPr id="3" name="Text Placeholder 2">
            <a:extLst>
              <a:ext uri="{FF2B5EF4-FFF2-40B4-BE49-F238E27FC236}">
                <a16:creationId xmlns:a16="http://schemas.microsoft.com/office/drawing/2014/main" id="{F4768FED-8DA3-7174-36CE-8F3C1D946C3E}"/>
              </a:ext>
            </a:extLst>
          </p:cNvPr>
          <p:cNvSpPr>
            <a:spLocks noGrp="1"/>
          </p:cNvSpPr>
          <p:nvPr>
            <p:ph type="body" sz="quarter" idx="30"/>
          </p:nvPr>
        </p:nvSpPr>
        <p:spPr>
          <a:xfrm>
            <a:off x="1025623" y="2530837"/>
            <a:ext cx="6888665" cy="3706450"/>
          </a:xfrm>
        </p:spPr>
        <p:txBody>
          <a:bodyPr/>
          <a:lstStyle/>
          <a:p>
            <a:pPr marL="342900" indent="-342900">
              <a:buFont typeface="Arial" panose="020B0604020202020204" pitchFamily="34" charset="0"/>
              <a:buChar char="•"/>
            </a:pPr>
            <a:r>
              <a:rPr lang="en-US" dirty="0"/>
              <a:t>Introduction To IoT</a:t>
            </a:r>
          </a:p>
          <a:p>
            <a:pPr marL="342900" indent="-342900">
              <a:buFont typeface="Arial" panose="020B0604020202020204" pitchFamily="34" charset="0"/>
              <a:buChar char="•"/>
            </a:pPr>
            <a:r>
              <a:rPr lang="en-US" dirty="0"/>
              <a:t>Feature</a:t>
            </a:r>
          </a:p>
          <a:p>
            <a:pPr marL="342900" indent="-342900">
              <a:buFont typeface="Arial" panose="020B0604020202020204" pitchFamily="34" charset="0"/>
              <a:buChar char="•"/>
            </a:pPr>
            <a:r>
              <a:rPr lang="en-US" dirty="0"/>
              <a:t>Advantage—Disadvantage</a:t>
            </a:r>
          </a:p>
          <a:p>
            <a:pPr marL="342900" indent="-342900">
              <a:buFont typeface="Arial" panose="020B0604020202020204" pitchFamily="34" charset="0"/>
              <a:buChar char="•"/>
            </a:pPr>
            <a:r>
              <a:rPr lang="en-US" dirty="0"/>
              <a:t>IoT Based Home Design</a:t>
            </a:r>
          </a:p>
          <a:p>
            <a:pPr marL="342900" indent="-342900">
              <a:buFont typeface="Arial" panose="020B0604020202020204" pitchFamily="34" charset="0"/>
              <a:buChar char="•"/>
            </a:pPr>
            <a:r>
              <a:rPr lang="en-US" dirty="0"/>
              <a:t>Device Used In Project</a:t>
            </a:r>
          </a:p>
          <a:p>
            <a:pPr marL="342900" indent="-342900">
              <a:buFont typeface="Arial" panose="020B0604020202020204" pitchFamily="34" charset="0"/>
              <a:buChar char="•"/>
            </a:pPr>
            <a:r>
              <a:rPr lang="en-US" dirty="0"/>
              <a:t>Object Of Project</a:t>
            </a:r>
          </a:p>
          <a:p>
            <a:pPr marL="342900" indent="-342900">
              <a:buFont typeface="Arial" panose="020B0604020202020204" pitchFamily="34" charset="0"/>
              <a:buChar char="•"/>
            </a:pPr>
            <a:r>
              <a:rPr lang="en-US" dirty="0"/>
              <a:t>Implementation Of Project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IN" dirty="0"/>
          </a:p>
        </p:txBody>
      </p:sp>
      <p:sp>
        <p:nvSpPr>
          <p:cNvPr id="6" name="Slide Number Placeholder 5">
            <a:extLst>
              <a:ext uri="{FF2B5EF4-FFF2-40B4-BE49-F238E27FC236}">
                <a16:creationId xmlns:a16="http://schemas.microsoft.com/office/drawing/2014/main" id="{6262E1C7-ECD8-F1A0-5A9B-5D90DC27C364}"/>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18346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 To IoT </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2530837"/>
            <a:ext cx="6888665" cy="3695361"/>
          </a:xfrm>
        </p:spPr>
        <p:txBody>
          <a:bodyPr/>
          <a:lstStyle/>
          <a:p>
            <a:r>
              <a:rPr lang="en-IN" sz="1800" dirty="0">
                <a:effectLst/>
                <a:latin typeface="Calibri" panose="020F0502020204030204" pitchFamily="34" charset="0"/>
                <a:ea typeface="Calibri" panose="020F0502020204030204" pitchFamily="34" charset="0"/>
                <a:cs typeface="Mangal" panose="02040503050203030202" pitchFamily="18" charset="0"/>
              </a:rPr>
              <a:t>It refers to the collective network of connected devices and the technology that facilitates communication between devices and the cloud, as well as between the devices themselves.</a:t>
            </a:r>
          </a:p>
          <a:p>
            <a:r>
              <a:rPr lang="en-IN" sz="1800" kern="100" dirty="0">
                <a:effectLst/>
                <a:latin typeface="Calibri" panose="020F0502020204030204" pitchFamily="34" charset="0"/>
                <a:ea typeface="Calibri" panose="020F0502020204030204" pitchFamily="34" charset="0"/>
                <a:cs typeface="Mangal" panose="02040503050203030202" pitchFamily="18" charset="0"/>
              </a:rPr>
              <a:t>Thanks to the advent of inexpensive computer chips and high bandwidth telecommunication, we now have billions of devices connected to the internet. This means everyday devices like toothbrushes, vacuums, cars, and machines can use sensors to collect data and respond intelligently to users.</a:t>
            </a:r>
          </a:p>
          <a:p>
            <a:endParaRPr lang="en-US" sz="1800"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224903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Feature</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a:lstStyle/>
          <a:p>
            <a:r>
              <a:rPr lang="en-IN" sz="2800" dirty="0">
                <a:effectLst/>
                <a:latin typeface="Calibri" panose="020F0502020204030204" pitchFamily="34" charset="0"/>
                <a:ea typeface="Calibri" panose="020F0502020204030204" pitchFamily="34" charset="0"/>
                <a:cs typeface="Mangal" panose="02040503050203030202" pitchFamily="18" charset="0"/>
              </a:rPr>
              <a:t>Intelligence</a:t>
            </a:r>
            <a:endParaRPr lang="en-US" sz="2800" dirty="0"/>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IN" sz="2800" dirty="0">
                <a:effectLst/>
                <a:latin typeface="Calibri" panose="020F0502020204030204" pitchFamily="34" charset="0"/>
                <a:ea typeface="Calibri" panose="020F0502020204030204" pitchFamily="34" charset="0"/>
                <a:cs typeface="Mangal" panose="02040503050203030202" pitchFamily="18" charset="0"/>
              </a:rPr>
              <a:t>Connectivity</a:t>
            </a:r>
            <a:endParaRPr lang="en-US" sz="2800" dirty="0"/>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a:lstStyle/>
          <a:p>
            <a:r>
              <a:rPr lang="en-IN" sz="2800" dirty="0">
                <a:effectLst/>
                <a:latin typeface="Calibri" panose="020F0502020204030204" pitchFamily="34" charset="0"/>
                <a:ea typeface="Calibri" panose="020F0502020204030204" pitchFamily="34" charset="0"/>
                <a:cs typeface="Mangal" panose="02040503050203030202" pitchFamily="18" charset="0"/>
              </a:rPr>
              <a:t>Security</a:t>
            </a:r>
            <a:endParaRPr lang="en-US" sz="2800"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398418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Advantages--Disadvantages</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p:txBody>
          <a:bodyPr/>
          <a:lstStyle/>
          <a:p>
            <a:r>
              <a:rPr lang="en-US" dirty="0"/>
              <a:t>Advantages</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p:txBody>
          <a:bodyPr/>
          <a:lstStyle/>
          <a:p>
            <a:r>
              <a:rPr lang="en-US" dirty="0"/>
              <a:t>Disadvantages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p:txBody>
          <a:bodyPr/>
          <a:lstStyle/>
          <a:p>
            <a:r>
              <a:rPr lang="en-IN" sz="1800" kern="100" dirty="0">
                <a:effectLst/>
                <a:latin typeface="Calibri" panose="020F0502020204030204" pitchFamily="34" charset="0"/>
                <a:ea typeface="Calibri" panose="020F0502020204030204" pitchFamily="34" charset="0"/>
                <a:cs typeface="Mangal" panose="02040503050203030202" pitchFamily="18" charset="0"/>
              </a:rPr>
              <a:t>Efficient and Saves Time.</a:t>
            </a:r>
          </a:p>
          <a:p>
            <a:r>
              <a:rPr lang="en-IN" sz="1800" dirty="0">
                <a:effectLst/>
                <a:latin typeface="Calibri" panose="020F0502020204030204" pitchFamily="34" charset="0"/>
                <a:ea typeface="Calibri" panose="020F0502020204030204" pitchFamily="34" charset="0"/>
                <a:cs typeface="Mangal" panose="02040503050203030202" pitchFamily="18" charset="0"/>
              </a:rPr>
              <a:t>Automation of daily tasks leads to better monitoring of devices.</a:t>
            </a:r>
          </a:p>
          <a:p>
            <a:r>
              <a:rPr lang="en-IN" sz="1800" kern="100" dirty="0">
                <a:effectLst/>
                <a:latin typeface="Calibri" panose="020F0502020204030204" pitchFamily="34" charset="0"/>
                <a:ea typeface="Calibri" panose="020F0502020204030204" pitchFamily="34" charset="0"/>
                <a:cs typeface="Mangal" panose="02040503050203030202" pitchFamily="18" charset="0"/>
              </a:rPr>
              <a:t>Better Quality of Life .</a:t>
            </a:r>
          </a:p>
          <a:p>
            <a:endParaRPr lang="en-US"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p:txBody>
          <a:bodyPr/>
          <a:lstStyle/>
          <a:p>
            <a:r>
              <a:rPr lang="en-IN" sz="1800" dirty="0">
                <a:effectLst/>
                <a:latin typeface="Calibri" panose="020F0502020204030204" pitchFamily="34" charset="0"/>
                <a:ea typeface="Calibri" panose="020F0502020204030204" pitchFamily="34" charset="0"/>
                <a:cs typeface="Mangal" panose="02040503050203030202" pitchFamily="18" charset="0"/>
              </a:rPr>
              <a:t>Technology Takes Control of Life</a:t>
            </a:r>
          </a:p>
          <a:p>
            <a:r>
              <a:rPr lang="en-IN" sz="1800" dirty="0">
                <a:effectLst/>
                <a:latin typeface="Calibri" panose="020F0502020204030204" pitchFamily="34" charset="0"/>
                <a:ea typeface="Calibri" panose="020F0502020204030204" pitchFamily="34" charset="0"/>
                <a:cs typeface="Mangal" panose="02040503050203030202" pitchFamily="18" charset="0"/>
              </a:rPr>
              <a:t>Privacy/Security</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04902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8DF17-17A9-D998-39D8-DE428190286F}"/>
              </a:ext>
            </a:extLst>
          </p:cNvPr>
          <p:cNvSpPr>
            <a:spLocks noGrp="1"/>
          </p:cNvSpPr>
          <p:nvPr>
            <p:ph type="title"/>
          </p:nvPr>
        </p:nvSpPr>
        <p:spPr/>
        <p:txBody>
          <a:bodyPr/>
          <a:lstStyle/>
          <a:p>
            <a:r>
              <a:rPr lang="en-US" dirty="0"/>
              <a:t>IoT Based Home Design</a:t>
            </a:r>
            <a:endParaRPr lang="en-IN" dirty="0"/>
          </a:p>
        </p:txBody>
      </p:sp>
      <p:sp>
        <p:nvSpPr>
          <p:cNvPr id="4" name="Text Placeholder 3">
            <a:extLst>
              <a:ext uri="{FF2B5EF4-FFF2-40B4-BE49-F238E27FC236}">
                <a16:creationId xmlns:a16="http://schemas.microsoft.com/office/drawing/2014/main" id="{964B5590-D1AD-EB8B-6CB8-AB5AFC5ACC71}"/>
              </a:ext>
            </a:extLst>
          </p:cNvPr>
          <p:cNvSpPr>
            <a:spLocks noGrp="1"/>
          </p:cNvSpPr>
          <p:nvPr>
            <p:ph type="body" sz="quarter" idx="28"/>
          </p:nvPr>
        </p:nvSpPr>
        <p:spPr>
          <a:xfrm>
            <a:off x="1025624" y="2496457"/>
            <a:ext cx="6888665" cy="3363311"/>
          </a:xfrm>
        </p:spPr>
        <p:txBody>
          <a:bodyPr/>
          <a:lstStyle/>
          <a:p>
            <a:r>
              <a:rPr lang="en-IN" sz="1800" dirty="0">
                <a:effectLst/>
                <a:latin typeface="Calibri" panose="020F0502020204030204" pitchFamily="34" charset="0"/>
                <a:ea typeface="Calibri" panose="020F0502020204030204" pitchFamily="34" charset="0"/>
                <a:cs typeface="Mangal" panose="02040503050203030202" pitchFamily="18" charset="0"/>
              </a:rPr>
              <a:t>The concept of Home Automation aims to bring the control of operating your everyday home electrical appliances to the tip of your finger, thus giving user affordable lighting solutions, better energy conservation with optimum use of energy. Apart from just lighting solutions, the concept also further extends to have a overall control over your home security as well as build a centralized home entertainment system and much more. </a:t>
            </a:r>
            <a:endParaRPr lang="en-IN" dirty="0"/>
          </a:p>
        </p:txBody>
      </p:sp>
      <p:sp>
        <p:nvSpPr>
          <p:cNvPr id="6" name="Slide Number Placeholder 5">
            <a:extLst>
              <a:ext uri="{FF2B5EF4-FFF2-40B4-BE49-F238E27FC236}">
                <a16:creationId xmlns:a16="http://schemas.microsoft.com/office/drawing/2014/main" id="{1B75DE20-6BC2-DB59-7DFF-F440B996F0B6}"/>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85377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EE5C-0F41-BCBA-4E6C-6F1517907993}"/>
              </a:ext>
            </a:extLst>
          </p:cNvPr>
          <p:cNvSpPr>
            <a:spLocks noGrp="1"/>
          </p:cNvSpPr>
          <p:nvPr>
            <p:ph type="title"/>
          </p:nvPr>
        </p:nvSpPr>
        <p:spPr/>
        <p:txBody>
          <a:bodyPr/>
          <a:lstStyle/>
          <a:p>
            <a:r>
              <a:rPr lang="en-US" dirty="0"/>
              <a:t>Devices Used in Project </a:t>
            </a:r>
            <a:endParaRPr lang="en-IN" dirty="0"/>
          </a:p>
        </p:txBody>
      </p:sp>
      <p:sp>
        <p:nvSpPr>
          <p:cNvPr id="4" name="Text Placeholder 3">
            <a:extLst>
              <a:ext uri="{FF2B5EF4-FFF2-40B4-BE49-F238E27FC236}">
                <a16:creationId xmlns:a16="http://schemas.microsoft.com/office/drawing/2014/main" id="{F53BD157-6606-3A20-1A07-AB2D181A4E90}"/>
              </a:ext>
            </a:extLst>
          </p:cNvPr>
          <p:cNvSpPr>
            <a:spLocks noGrp="1"/>
          </p:cNvSpPr>
          <p:nvPr>
            <p:ph type="body" sz="quarter" idx="28"/>
          </p:nvPr>
        </p:nvSpPr>
        <p:spPr>
          <a:xfrm>
            <a:off x="1003661" y="2554515"/>
            <a:ext cx="6888665" cy="3406854"/>
          </a:xfrm>
        </p:spPr>
        <p:txBody>
          <a:bodyPr/>
          <a:lstStyle/>
          <a:p>
            <a:r>
              <a:rPr lang="en-IN" sz="2400" dirty="0">
                <a:effectLst/>
                <a:latin typeface="Calibri" panose="020F0502020204030204" pitchFamily="34" charset="0"/>
                <a:ea typeface="Calibri" panose="020F0502020204030204" pitchFamily="34" charset="0"/>
                <a:cs typeface="Mangal" panose="02040503050203030202" pitchFamily="18" charset="0"/>
              </a:rPr>
              <a:t>Motion Detector </a:t>
            </a:r>
          </a:p>
          <a:p>
            <a:pPr>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Mangal" panose="02040503050203030202" pitchFamily="18" charset="0"/>
              </a:rPr>
              <a:t>A motion detector is an electrical device that utilizes a sensor to detect nearby motion. Such a device is often integrated as a component of a system that automatically performs a task or alerts a user of motion in an area. They form a vital component of security, automated lighting control, home control, energy efficiency, and other useful systems</a:t>
            </a:r>
          </a:p>
          <a:p>
            <a:pPr marL="0" indent="0">
              <a:buNone/>
            </a:pPr>
            <a:endParaRPr lang="en-IN" dirty="0"/>
          </a:p>
        </p:txBody>
      </p:sp>
      <p:sp>
        <p:nvSpPr>
          <p:cNvPr id="6" name="Slide Number Placeholder 5">
            <a:extLst>
              <a:ext uri="{FF2B5EF4-FFF2-40B4-BE49-F238E27FC236}">
                <a16:creationId xmlns:a16="http://schemas.microsoft.com/office/drawing/2014/main" id="{A038F80A-EB29-BF37-3F5F-24D4EE1EE480}"/>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Tree>
    <p:extLst>
      <p:ext uri="{BB962C8B-B14F-4D97-AF65-F5344CB8AC3E}">
        <p14:creationId xmlns:p14="http://schemas.microsoft.com/office/powerpoint/2010/main" val="163079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1172-372B-07BC-5762-D2E6D5A07BFF}"/>
              </a:ext>
            </a:extLst>
          </p:cNvPr>
          <p:cNvSpPr>
            <a:spLocks noGrp="1"/>
          </p:cNvSpPr>
          <p:nvPr>
            <p:ph type="title"/>
          </p:nvPr>
        </p:nvSpPr>
        <p:spPr>
          <a:xfrm>
            <a:off x="835370" y="1096711"/>
            <a:ext cx="10515601" cy="4149057"/>
          </a:xfrm>
        </p:spPr>
        <p:txBody>
          <a:bodyPr anchor="t"/>
          <a:lstStyle/>
          <a:p>
            <a:pPr marL="571500" indent="-571500" algn="l">
              <a:lnSpc>
                <a:spcPct val="100000"/>
              </a:lnSpc>
              <a:buFont typeface="Courier New" panose="02070309020205020404" pitchFamily="49" charset="0"/>
              <a:buChar char="o"/>
            </a:pPr>
            <a:r>
              <a:rPr lang="en-IN" sz="3200" dirty="0">
                <a:effectLst/>
                <a:latin typeface="Calibri" panose="020F0502020204030204" pitchFamily="34" charset="0"/>
                <a:ea typeface="Calibri" panose="020F0502020204030204" pitchFamily="34" charset="0"/>
                <a:cs typeface="Mangal" panose="02040503050203030202" pitchFamily="18" charset="0"/>
              </a:rPr>
              <a:t>A motion detector may be among the sensors of a burglar alarm that is used to alert the home owner or security service when it detects the motion of a possible intruder. Such a detector may also trigger a security camera to record the possible intrusion.</a:t>
            </a:r>
            <a:endParaRPr lang="en-IN" sz="3200" dirty="0"/>
          </a:p>
        </p:txBody>
      </p:sp>
      <p:sp>
        <p:nvSpPr>
          <p:cNvPr id="8" name="Slide Number Placeholder 7">
            <a:extLst>
              <a:ext uri="{FF2B5EF4-FFF2-40B4-BE49-F238E27FC236}">
                <a16:creationId xmlns:a16="http://schemas.microsoft.com/office/drawing/2014/main" id="{3FDAECA6-0D38-2272-8755-4FC4078FEFCE}"/>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193938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AF5F-DDFF-67AB-ECE3-B5ECF14F561E}"/>
              </a:ext>
            </a:extLst>
          </p:cNvPr>
          <p:cNvSpPr>
            <a:spLocks noGrp="1"/>
          </p:cNvSpPr>
          <p:nvPr>
            <p:ph type="title"/>
          </p:nvPr>
        </p:nvSpPr>
        <p:spPr>
          <a:xfrm>
            <a:off x="835370" y="365125"/>
            <a:ext cx="10515601" cy="6083801"/>
          </a:xfrm>
        </p:spPr>
        <p:txBody>
          <a:bodyPr anchor="t"/>
          <a:lstStyle/>
          <a:p>
            <a:pPr marL="571500" indent="-571500" algn="l">
              <a:buFont typeface="Arial" panose="020B0604020202020204" pitchFamily="34" charset="0"/>
              <a:buChar char="•"/>
            </a:pPr>
            <a:r>
              <a:rPr lang="en-IN" sz="3600" dirty="0">
                <a:effectLst/>
                <a:latin typeface="Calibri" panose="020F0502020204030204" pitchFamily="34" charset="0"/>
                <a:ea typeface="Calibri" panose="020F0502020204030204" pitchFamily="34" charset="0"/>
                <a:cs typeface="Mangal" panose="02040503050203030202" pitchFamily="18" charset="0"/>
              </a:rPr>
              <a:t>Fire /Smoke Detector</a:t>
            </a:r>
            <a:br>
              <a:rPr lang="en-IN" sz="3600" dirty="0">
                <a:effectLst/>
                <a:latin typeface="Calibri" panose="020F0502020204030204" pitchFamily="34" charset="0"/>
                <a:ea typeface="Calibri" panose="020F0502020204030204" pitchFamily="34" charset="0"/>
                <a:cs typeface="Mangal" panose="02040503050203030202" pitchFamily="18" charset="0"/>
              </a:rPr>
            </a:br>
            <a:br>
              <a:rPr lang="en-IN" sz="3200" dirty="0">
                <a:effectLst/>
                <a:latin typeface="Calibri" panose="020F0502020204030204" pitchFamily="34" charset="0"/>
                <a:ea typeface="Calibri" panose="020F0502020204030204" pitchFamily="34" charset="0"/>
                <a:cs typeface="Mangal" panose="02040503050203030202" pitchFamily="18" charset="0"/>
              </a:rPr>
            </a:br>
            <a:r>
              <a:rPr lang="en-IN" sz="3200" kern="100" dirty="0">
                <a:effectLst/>
                <a:latin typeface="Calibri" panose="020F0502020204030204" pitchFamily="34" charset="0"/>
                <a:ea typeface="Calibri" panose="020F0502020204030204" pitchFamily="34" charset="0"/>
                <a:cs typeface="Mangal" panose="02040503050203030202" pitchFamily="18" charset="0"/>
              </a:rPr>
              <a:t>A smoke detector is a device that senses smoke, typically as an indicator of fire. Household smoke detectors, also known as smoke alarms, generally issue an audible or visual alarm from the detector itself or several detectors if there are multiple devices interlinked. Household smoke detectors range from individual battery-powered units to several interlinked units with battery backup. With interlinked units, if any unit detects smoke, alarms will trigger at all of the units. </a:t>
            </a:r>
            <a:br>
              <a:rPr lang="en-IN" sz="3200" kern="100" dirty="0">
                <a:effectLst/>
                <a:latin typeface="Calibri" panose="020F0502020204030204" pitchFamily="34" charset="0"/>
                <a:ea typeface="Calibri" panose="020F0502020204030204" pitchFamily="34" charset="0"/>
                <a:cs typeface="Mangal" panose="02040503050203030202" pitchFamily="18" charset="0"/>
              </a:rPr>
            </a:br>
            <a:br>
              <a:rPr lang="en-IN" sz="3200" dirty="0">
                <a:effectLst/>
                <a:latin typeface="Calibri" panose="020F0502020204030204" pitchFamily="34" charset="0"/>
                <a:ea typeface="Calibri" panose="020F0502020204030204" pitchFamily="34" charset="0"/>
                <a:cs typeface="Mangal" panose="02040503050203030202" pitchFamily="18" charset="0"/>
              </a:rPr>
            </a:br>
            <a:endParaRPr lang="en-IN" sz="2800" dirty="0"/>
          </a:p>
        </p:txBody>
      </p:sp>
      <p:sp>
        <p:nvSpPr>
          <p:cNvPr id="8" name="Slide Number Placeholder 7">
            <a:extLst>
              <a:ext uri="{FF2B5EF4-FFF2-40B4-BE49-F238E27FC236}">
                <a16:creationId xmlns:a16="http://schemas.microsoft.com/office/drawing/2014/main" id="{3806D00B-A3B4-2CA7-F254-373FEC9E5A89}"/>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45198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125</TotalTime>
  <Words>725</Words>
  <Application>Microsoft Office PowerPoint</Application>
  <PresentationFormat>Widescreen</PresentationFormat>
  <Paragraphs>69</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 Nova</vt:lpstr>
      <vt:lpstr>Biome</vt:lpstr>
      <vt:lpstr>Biome Light</vt:lpstr>
      <vt:lpstr>Calibri</vt:lpstr>
      <vt:lpstr>Courier New</vt:lpstr>
      <vt:lpstr>Segoe UI</vt:lpstr>
      <vt:lpstr>Wingdings</vt:lpstr>
      <vt:lpstr>Office Theme</vt:lpstr>
      <vt:lpstr>IOT-Based Home Design</vt:lpstr>
      <vt:lpstr>Table Of Content</vt:lpstr>
      <vt:lpstr>Introduction To IoT </vt:lpstr>
      <vt:lpstr>Feature</vt:lpstr>
      <vt:lpstr>Advantages--Disadvantages</vt:lpstr>
      <vt:lpstr>IoT Based Home Design</vt:lpstr>
      <vt:lpstr>Devices Used in Project </vt:lpstr>
      <vt:lpstr>A motion detector may be among the sensors of a burglar alarm that is used to alert the home owner or security service when it detects the motion of a possible intruder. Such a detector may also trigger a security camera to record the possible intrusion.</vt:lpstr>
      <vt:lpstr>Fire /Smoke Detector  A smoke detector is a device that senses smoke, typically as an indicator of fire. Household smoke detectors, also known as smoke alarms, generally issue an audible or visual alarm from the detector itself or several detectors if there are multiple devices interlinked. Household smoke detectors range from individual battery-powered units to several interlinked units with battery backup. With interlinked units, if any unit detects smoke, alarms will trigger at all of the units.   </vt:lpstr>
      <vt:lpstr>Objective Of The Project</vt:lpstr>
      <vt:lpstr>Wireless control of home appliances (Switch and Voice mode): </vt:lpstr>
      <vt:lpstr>Implementation of Project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IOT-Based Home Design</dc:title>
  <dc:creator>Jai Sharma</dc:creator>
  <cp:lastModifiedBy>Aman Kumar</cp:lastModifiedBy>
  <cp:revision>4</cp:revision>
  <dcterms:created xsi:type="dcterms:W3CDTF">2023-12-16T19:16:01Z</dcterms:created>
  <dcterms:modified xsi:type="dcterms:W3CDTF">2023-12-17T11:37:36Z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